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6"/>
  </p:sldMasterIdLst>
  <p:notesMasterIdLst>
    <p:notesMasterId r:id="rId15"/>
  </p:notesMasterIdLst>
  <p:handoutMasterIdLst>
    <p:handoutMasterId r:id="rId16"/>
  </p:handoutMasterIdLst>
  <p:sldIdLst>
    <p:sldId id="356" r:id="rId7"/>
    <p:sldId id="370" r:id="rId8"/>
    <p:sldId id="368" r:id="rId9"/>
    <p:sldId id="369" r:id="rId10"/>
    <p:sldId id="364" r:id="rId11"/>
    <p:sldId id="371" r:id="rId12"/>
    <p:sldId id="373" r:id="rId13"/>
    <p:sldId id="372" r:id="rId1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8000"/>
    <a:srgbClr val="FFCC00"/>
    <a:srgbClr val="C0C0C0"/>
    <a:srgbClr val="FF9900"/>
    <a:srgbClr val="CC66FF"/>
    <a:srgbClr val="FF0000"/>
    <a:srgbClr val="151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99CC8-8714-44C2-DE1F-ED6A8AD2BDA2}" v="9" dt="2022-04-07T17:09:56.710"/>
    <p1510:client id="{26D4860F-9C6C-5FEC-1AF2-EB650AEB8BC9}" v="2" dt="2022-04-11T13:28:35.761"/>
    <p1510:client id="{400A364D-B135-39C1-A557-615E9435500C}" v="6" dt="2022-04-07T17:07:49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0929"/>
  </p:normalViewPr>
  <p:slideViewPr>
    <p:cSldViewPr snapToGrid="0">
      <p:cViewPr varScale="1">
        <p:scale>
          <a:sx n="100" d="100"/>
          <a:sy n="100" d="100"/>
        </p:scale>
        <p:origin x="108" y="456"/>
      </p:cViewPr>
      <p:guideLst>
        <p:guide orient="horz" pos="894"/>
        <p:guide pos="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3091" y="41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IPSEED, CATHY J CTR USAF AFDW SAF/FMF DEAMS" userId="S::cathy.turnipseed.1.ctr@us.af.mil::bce7904c-39cd-4614-b671-d3f563991d4c" providerId="AD" clId="Web-{26B99CC8-8714-44C2-DE1F-ED6A8AD2BDA2}"/>
    <pc:docChg chg="modSld">
      <pc:chgData name="TURNIPSEED, CATHY J CTR USAF AFDW SAF/FMF DEAMS" userId="S::cathy.turnipseed.1.ctr@us.af.mil::bce7904c-39cd-4614-b671-d3f563991d4c" providerId="AD" clId="Web-{26B99CC8-8714-44C2-DE1F-ED6A8AD2BDA2}" dt="2022-04-07T17:09:56.710" v="8" actId="20577"/>
      <pc:docMkLst>
        <pc:docMk/>
      </pc:docMkLst>
      <pc:sldChg chg="modSp">
        <pc:chgData name="TURNIPSEED, CATHY J CTR USAF AFDW SAF/FMF DEAMS" userId="S::cathy.turnipseed.1.ctr@us.af.mil::bce7904c-39cd-4614-b671-d3f563991d4c" providerId="AD" clId="Web-{26B99CC8-8714-44C2-DE1F-ED6A8AD2BDA2}" dt="2022-04-07T17:08:58.584" v="1" actId="20577"/>
        <pc:sldMkLst>
          <pc:docMk/>
          <pc:sldMk cId="1427208950" sldId="369"/>
        </pc:sldMkLst>
        <pc:spChg chg="mod">
          <ac:chgData name="TURNIPSEED, CATHY J CTR USAF AFDW SAF/FMF DEAMS" userId="S::cathy.turnipseed.1.ctr@us.af.mil::bce7904c-39cd-4614-b671-d3f563991d4c" providerId="AD" clId="Web-{26B99CC8-8714-44C2-DE1F-ED6A8AD2BDA2}" dt="2022-04-07T17:08:58.584" v="1" actId="20577"/>
          <ac:spMkLst>
            <pc:docMk/>
            <pc:sldMk cId="1427208950" sldId="369"/>
            <ac:spMk id="18436" creationId="{00000000-0000-0000-0000-000000000000}"/>
          </ac:spMkLst>
        </pc:spChg>
      </pc:sldChg>
      <pc:sldChg chg="modSp">
        <pc:chgData name="TURNIPSEED, CATHY J CTR USAF AFDW SAF/FMF DEAMS" userId="S::cathy.turnipseed.1.ctr@us.af.mil::bce7904c-39cd-4614-b671-d3f563991d4c" providerId="AD" clId="Web-{26B99CC8-8714-44C2-DE1F-ED6A8AD2BDA2}" dt="2022-04-07T17:09:56.710" v="8" actId="20577"/>
        <pc:sldMkLst>
          <pc:docMk/>
          <pc:sldMk cId="1794536058" sldId="371"/>
        </pc:sldMkLst>
        <pc:spChg chg="mod">
          <ac:chgData name="TURNIPSEED, CATHY J CTR USAF AFDW SAF/FMF DEAMS" userId="S::cathy.turnipseed.1.ctr@us.af.mil::bce7904c-39cd-4614-b671-d3f563991d4c" providerId="AD" clId="Web-{26B99CC8-8714-44C2-DE1F-ED6A8AD2BDA2}" dt="2022-04-07T17:09:56.710" v="8" actId="20577"/>
          <ac:spMkLst>
            <pc:docMk/>
            <pc:sldMk cId="1794536058" sldId="371"/>
            <ac:spMk id="18436" creationId="{00000000-0000-0000-0000-000000000000}"/>
          </ac:spMkLst>
        </pc:spChg>
      </pc:sldChg>
    </pc:docChg>
  </pc:docChgLst>
  <pc:docChgLst>
    <pc:chgData name="TURNIPSEED, CATHY J CTR USAF AFDW SAF/FMF DEAMS" userId="S::cathy.turnipseed.1.ctr@us.af.mil::bce7904c-39cd-4614-b671-d3f563991d4c" providerId="AD" clId="Web-{26D4860F-9C6C-5FEC-1AF2-EB650AEB8BC9}"/>
    <pc:docChg chg="modSld">
      <pc:chgData name="TURNIPSEED, CATHY J CTR USAF AFDW SAF/FMF DEAMS" userId="S::cathy.turnipseed.1.ctr@us.af.mil::bce7904c-39cd-4614-b671-d3f563991d4c" providerId="AD" clId="Web-{26D4860F-9C6C-5FEC-1AF2-EB650AEB8BC9}" dt="2022-04-11T13:28:35.761" v="1" actId="20577"/>
      <pc:docMkLst>
        <pc:docMk/>
      </pc:docMkLst>
      <pc:sldChg chg="modSp">
        <pc:chgData name="TURNIPSEED, CATHY J CTR USAF AFDW SAF/FMF DEAMS" userId="S::cathy.turnipseed.1.ctr@us.af.mil::bce7904c-39cd-4614-b671-d3f563991d4c" providerId="AD" clId="Web-{26D4860F-9C6C-5FEC-1AF2-EB650AEB8BC9}" dt="2022-04-11T13:28:35.761" v="1" actId="20577"/>
        <pc:sldMkLst>
          <pc:docMk/>
          <pc:sldMk cId="0" sldId="364"/>
        </pc:sldMkLst>
        <pc:spChg chg="mod">
          <ac:chgData name="TURNIPSEED, CATHY J CTR USAF AFDW SAF/FMF DEAMS" userId="S::cathy.turnipseed.1.ctr@us.af.mil::bce7904c-39cd-4614-b671-d3f563991d4c" providerId="AD" clId="Web-{26D4860F-9C6C-5FEC-1AF2-EB650AEB8BC9}" dt="2022-04-11T13:28:35.761" v="1" actId="20577"/>
          <ac:spMkLst>
            <pc:docMk/>
            <pc:sldMk cId="0" sldId="364"/>
            <ac:spMk id="15364" creationId="{00000000-0000-0000-0000-000000000000}"/>
          </ac:spMkLst>
        </pc:spChg>
      </pc:sldChg>
    </pc:docChg>
  </pc:docChgLst>
  <pc:docChgLst>
    <pc:chgData name="TURNIPSEED, CATHY J CTR USAF AFDW SAF/FMF DEAMS" userId="S::cathy.turnipseed.1.ctr@us.af.mil::bce7904c-39cd-4614-b671-d3f563991d4c" providerId="AD" clId="Web-{400A364D-B135-39C1-A557-615E9435500C}"/>
    <pc:docChg chg="modSld">
      <pc:chgData name="TURNIPSEED, CATHY J CTR USAF AFDW SAF/FMF DEAMS" userId="S::cathy.turnipseed.1.ctr@us.af.mil::bce7904c-39cd-4614-b671-d3f563991d4c" providerId="AD" clId="Web-{400A364D-B135-39C1-A557-615E9435500C}" dt="2022-04-07T17:07:49.706" v="5" actId="20577"/>
      <pc:docMkLst>
        <pc:docMk/>
      </pc:docMkLst>
      <pc:sldChg chg="modSp">
        <pc:chgData name="TURNIPSEED, CATHY J CTR USAF AFDW SAF/FMF DEAMS" userId="S::cathy.turnipseed.1.ctr@us.af.mil::bce7904c-39cd-4614-b671-d3f563991d4c" providerId="AD" clId="Web-{400A364D-B135-39C1-A557-615E9435500C}" dt="2022-04-07T17:07:20.221" v="3" actId="20577"/>
        <pc:sldMkLst>
          <pc:docMk/>
          <pc:sldMk cId="1706330503" sldId="368"/>
        </pc:sldMkLst>
        <pc:spChg chg="mod">
          <ac:chgData name="TURNIPSEED, CATHY J CTR USAF AFDW SAF/FMF DEAMS" userId="S::cathy.turnipseed.1.ctr@us.af.mil::bce7904c-39cd-4614-b671-d3f563991d4c" providerId="AD" clId="Web-{400A364D-B135-39C1-A557-615E9435500C}" dt="2022-04-07T17:07:20.221" v="3" actId="20577"/>
          <ac:spMkLst>
            <pc:docMk/>
            <pc:sldMk cId="1706330503" sldId="368"/>
            <ac:spMk id="18436" creationId="{00000000-0000-0000-0000-000000000000}"/>
          </ac:spMkLst>
        </pc:spChg>
      </pc:sldChg>
      <pc:sldChg chg="modSp">
        <pc:chgData name="TURNIPSEED, CATHY J CTR USAF AFDW SAF/FMF DEAMS" userId="S::cathy.turnipseed.1.ctr@us.af.mil::bce7904c-39cd-4614-b671-d3f563991d4c" providerId="AD" clId="Web-{400A364D-B135-39C1-A557-615E9435500C}" dt="2022-04-07T17:07:49.706" v="5" actId="20577"/>
        <pc:sldMkLst>
          <pc:docMk/>
          <pc:sldMk cId="1794536058" sldId="371"/>
        </pc:sldMkLst>
        <pc:spChg chg="mod">
          <ac:chgData name="TURNIPSEED, CATHY J CTR USAF AFDW SAF/FMF DEAMS" userId="S::cathy.turnipseed.1.ctr@us.af.mil::bce7904c-39cd-4614-b671-d3f563991d4c" providerId="AD" clId="Web-{400A364D-B135-39C1-A557-615E9435500C}" dt="2022-04-07T17:07:49.706" v="5" actId="20577"/>
          <ac:spMkLst>
            <pc:docMk/>
            <pc:sldMk cId="1794536058" sldId="371"/>
            <ac:spMk id="1843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59F05-C747-47AE-992F-188DA4435BAD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</dgm:pt>
    <dgm:pt modelId="{1A7FCB7B-6F18-46D3-BCC0-04B5C5E228E2}">
      <dgm:prSet phldrT="[Text]" custT="1"/>
      <dgm:spPr/>
      <dgm:t>
        <a:bodyPr/>
        <a:lstStyle/>
        <a:p>
          <a:r>
            <a:rPr lang="en-US" sz="3000" dirty="0"/>
            <a:t>Provides Value</a:t>
          </a:r>
        </a:p>
      </dgm:t>
    </dgm:pt>
    <dgm:pt modelId="{8C92CC9E-1099-4797-9637-351B8DA5449A}" type="parTrans" cxnId="{298CD9F8-8912-48EB-A891-2F4832CC3924}">
      <dgm:prSet/>
      <dgm:spPr/>
      <dgm:t>
        <a:bodyPr/>
        <a:lstStyle/>
        <a:p>
          <a:endParaRPr lang="en-US"/>
        </a:p>
      </dgm:t>
    </dgm:pt>
    <dgm:pt modelId="{A3D318D3-F968-44D5-A4EC-393666790A84}" type="sibTrans" cxnId="{298CD9F8-8912-48EB-A891-2F4832CC3924}">
      <dgm:prSet/>
      <dgm:spPr/>
      <dgm:t>
        <a:bodyPr/>
        <a:lstStyle/>
        <a:p>
          <a:endParaRPr lang="en-US"/>
        </a:p>
      </dgm:t>
    </dgm:pt>
    <dgm:pt modelId="{686D9968-61B2-455B-9B27-D4B35A7DADE2}">
      <dgm:prSet phldrT="[Text]" custT="1"/>
      <dgm:spPr/>
      <dgm:t>
        <a:bodyPr/>
        <a:lstStyle/>
        <a:p>
          <a:r>
            <a:rPr lang="en-US" sz="3000" dirty="0"/>
            <a:t>Delivers a Solution</a:t>
          </a:r>
        </a:p>
      </dgm:t>
    </dgm:pt>
    <dgm:pt modelId="{372CE625-69CF-45F6-9372-5C097CD42D7D}" type="parTrans" cxnId="{6B0E1F2D-A3C5-4F5A-80B8-594D7C54F507}">
      <dgm:prSet/>
      <dgm:spPr/>
      <dgm:t>
        <a:bodyPr/>
        <a:lstStyle/>
        <a:p>
          <a:endParaRPr lang="en-US"/>
        </a:p>
      </dgm:t>
    </dgm:pt>
    <dgm:pt modelId="{B97B90F9-25FD-4264-8A4E-B4F0B469E8A1}" type="sibTrans" cxnId="{6B0E1F2D-A3C5-4F5A-80B8-594D7C54F507}">
      <dgm:prSet/>
      <dgm:spPr/>
      <dgm:t>
        <a:bodyPr/>
        <a:lstStyle/>
        <a:p>
          <a:endParaRPr lang="en-US"/>
        </a:p>
      </dgm:t>
    </dgm:pt>
    <dgm:pt modelId="{BF04997E-B79D-4D64-9BBF-594D2A7CDBAE}">
      <dgm:prSet phldrT="[Text]" custT="1"/>
      <dgm:spPr/>
      <dgm:t>
        <a:bodyPr/>
        <a:lstStyle/>
        <a:p>
          <a:r>
            <a:rPr lang="en-US" sz="3000" dirty="0"/>
            <a:t>Original</a:t>
          </a:r>
        </a:p>
      </dgm:t>
    </dgm:pt>
    <dgm:pt modelId="{DF4C4031-8C58-4D20-AE8A-06D09F47B27F}" type="parTrans" cxnId="{0E4B3C46-AAD0-427D-A194-D25FE84A25F9}">
      <dgm:prSet/>
      <dgm:spPr/>
      <dgm:t>
        <a:bodyPr/>
        <a:lstStyle/>
        <a:p>
          <a:endParaRPr lang="en-US"/>
        </a:p>
      </dgm:t>
    </dgm:pt>
    <dgm:pt modelId="{216C19D1-8B04-4925-8ED4-19293ABE05C6}" type="sibTrans" cxnId="{0E4B3C46-AAD0-427D-A194-D25FE84A25F9}">
      <dgm:prSet/>
      <dgm:spPr/>
      <dgm:t>
        <a:bodyPr/>
        <a:lstStyle/>
        <a:p>
          <a:endParaRPr lang="en-US"/>
        </a:p>
      </dgm:t>
    </dgm:pt>
    <dgm:pt modelId="{17F1051C-3F45-4B6C-BC1A-A7C46589C07C}" type="pres">
      <dgm:prSet presAssocID="{5FE59F05-C747-47AE-992F-188DA4435BAD}" presName="compositeShape" presStyleCnt="0">
        <dgm:presLayoutVars>
          <dgm:chMax val="7"/>
          <dgm:dir/>
          <dgm:resizeHandles val="exact"/>
        </dgm:presLayoutVars>
      </dgm:prSet>
      <dgm:spPr/>
    </dgm:pt>
    <dgm:pt modelId="{56866C11-D66B-4F6F-96B0-F4925B5B98D3}" type="pres">
      <dgm:prSet presAssocID="{1A7FCB7B-6F18-46D3-BCC0-04B5C5E228E2}" presName="circ1" presStyleLbl="vennNode1" presStyleIdx="0" presStyleCnt="3"/>
      <dgm:spPr/>
      <dgm:t>
        <a:bodyPr/>
        <a:lstStyle/>
        <a:p>
          <a:endParaRPr lang="en-US"/>
        </a:p>
      </dgm:t>
    </dgm:pt>
    <dgm:pt modelId="{6CBECDD6-DB2E-42E3-9FAC-633445169BAA}" type="pres">
      <dgm:prSet presAssocID="{1A7FCB7B-6F18-46D3-BCC0-04B5C5E228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77548-C6AD-4833-8C95-D8D7C817BB62}" type="pres">
      <dgm:prSet presAssocID="{686D9968-61B2-455B-9B27-D4B35A7DADE2}" presName="circ2" presStyleLbl="vennNode1" presStyleIdx="1" presStyleCnt="3"/>
      <dgm:spPr/>
      <dgm:t>
        <a:bodyPr/>
        <a:lstStyle/>
        <a:p>
          <a:endParaRPr lang="en-US"/>
        </a:p>
      </dgm:t>
    </dgm:pt>
    <dgm:pt modelId="{E911EE92-C97C-42C1-A290-93B422DAB78A}" type="pres">
      <dgm:prSet presAssocID="{686D9968-61B2-455B-9B27-D4B35A7DADE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1D5BC-13F3-4837-94B0-DC7B2C8D05EB}" type="pres">
      <dgm:prSet presAssocID="{BF04997E-B79D-4D64-9BBF-594D2A7CDBAE}" presName="circ3" presStyleLbl="vennNode1" presStyleIdx="2" presStyleCnt="3"/>
      <dgm:spPr/>
      <dgm:t>
        <a:bodyPr/>
        <a:lstStyle/>
        <a:p>
          <a:endParaRPr lang="en-US"/>
        </a:p>
      </dgm:t>
    </dgm:pt>
    <dgm:pt modelId="{B993B90A-F42A-42D3-8C33-D014D7AF9D83}" type="pres">
      <dgm:prSet presAssocID="{BF04997E-B79D-4D64-9BBF-594D2A7CDB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0E1F2D-A3C5-4F5A-80B8-594D7C54F507}" srcId="{5FE59F05-C747-47AE-992F-188DA4435BAD}" destId="{686D9968-61B2-455B-9B27-D4B35A7DADE2}" srcOrd="1" destOrd="0" parTransId="{372CE625-69CF-45F6-9372-5C097CD42D7D}" sibTransId="{B97B90F9-25FD-4264-8A4E-B4F0B469E8A1}"/>
    <dgm:cxn modelId="{298CD9F8-8912-48EB-A891-2F4832CC3924}" srcId="{5FE59F05-C747-47AE-992F-188DA4435BAD}" destId="{1A7FCB7B-6F18-46D3-BCC0-04B5C5E228E2}" srcOrd="0" destOrd="0" parTransId="{8C92CC9E-1099-4797-9637-351B8DA5449A}" sibTransId="{A3D318D3-F968-44D5-A4EC-393666790A84}"/>
    <dgm:cxn modelId="{072E4A9E-F8B9-4094-8FA7-86A511EA8AF5}" type="presOf" srcId="{1A7FCB7B-6F18-46D3-BCC0-04B5C5E228E2}" destId="{56866C11-D66B-4F6F-96B0-F4925B5B98D3}" srcOrd="0" destOrd="0" presId="urn:microsoft.com/office/officeart/2005/8/layout/venn1"/>
    <dgm:cxn modelId="{E60DF7AE-DCFE-493D-BBCE-623D9E7E7AB7}" type="presOf" srcId="{5FE59F05-C747-47AE-992F-188DA4435BAD}" destId="{17F1051C-3F45-4B6C-BC1A-A7C46589C07C}" srcOrd="0" destOrd="0" presId="urn:microsoft.com/office/officeart/2005/8/layout/venn1"/>
    <dgm:cxn modelId="{0E4B3C46-AAD0-427D-A194-D25FE84A25F9}" srcId="{5FE59F05-C747-47AE-992F-188DA4435BAD}" destId="{BF04997E-B79D-4D64-9BBF-594D2A7CDBAE}" srcOrd="2" destOrd="0" parTransId="{DF4C4031-8C58-4D20-AE8A-06D09F47B27F}" sibTransId="{216C19D1-8B04-4925-8ED4-19293ABE05C6}"/>
    <dgm:cxn modelId="{C60C0084-70CD-47FA-9ADD-BA48C9CB8BE8}" type="presOf" srcId="{686D9968-61B2-455B-9B27-D4B35A7DADE2}" destId="{39077548-C6AD-4833-8C95-D8D7C817BB62}" srcOrd="0" destOrd="0" presId="urn:microsoft.com/office/officeart/2005/8/layout/venn1"/>
    <dgm:cxn modelId="{9F01429D-324C-4172-94E1-BE8F0B849B74}" type="presOf" srcId="{BF04997E-B79D-4D64-9BBF-594D2A7CDBAE}" destId="{B993B90A-F42A-42D3-8C33-D014D7AF9D83}" srcOrd="1" destOrd="0" presId="urn:microsoft.com/office/officeart/2005/8/layout/venn1"/>
    <dgm:cxn modelId="{40AD2E7A-1C9B-4391-BDA6-FD40CE3E420B}" type="presOf" srcId="{BF04997E-B79D-4D64-9BBF-594D2A7CDBAE}" destId="{D0C1D5BC-13F3-4837-94B0-DC7B2C8D05EB}" srcOrd="0" destOrd="0" presId="urn:microsoft.com/office/officeart/2005/8/layout/venn1"/>
    <dgm:cxn modelId="{7709FBB1-48C3-42C4-B033-AC2D8634BD75}" type="presOf" srcId="{1A7FCB7B-6F18-46D3-BCC0-04B5C5E228E2}" destId="{6CBECDD6-DB2E-42E3-9FAC-633445169BAA}" srcOrd="1" destOrd="0" presId="urn:microsoft.com/office/officeart/2005/8/layout/venn1"/>
    <dgm:cxn modelId="{083F2AB4-FEEB-4213-9E54-5E7595EB7BDC}" type="presOf" srcId="{686D9968-61B2-455B-9B27-D4B35A7DADE2}" destId="{E911EE92-C97C-42C1-A290-93B422DAB78A}" srcOrd="1" destOrd="0" presId="urn:microsoft.com/office/officeart/2005/8/layout/venn1"/>
    <dgm:cxn modelId="{479E91BC-29BC-438B-9206-504E9691EFEF}" type="presParOf" srcId="{17F1051C-3F45-4B6C-BC1A-A7C46589C07C}" destId="{56866C11-D66B-4F6F-96B0-F4925B5B98D3}" srcOrd="0" destOrd="0" presId="urn:microsoft.com/office/officeart/2005/8/layout/venn1"/>
    <dgm:cxn modelId="{19C48E02-F753-4704-834E-E8217F19C882}" type="presParOf" srcId="{17F1051C-3F45-4B6C-BC1A-A7C46589C07C}" destId="{6CBECDD6-DB2E-42E3-9FAC-633445169BAA}" srcOrd="1" destOrd="0" presId="urn:microsoft.com/office/officeart/2005/8/layout/venn1"/>
    <dgm:cxn modelId="{5BAA4EB4-4F78-481E-9F3B-94743E81F69A}" type="presParOf" srcId="{17F1051C-3F45-4B6C-BC1A-A7C46589C07C}" destId="{39077548-C6AD-4833-8C95-D8D7C817BB62}" srcOrd="2" destOrd="0" presId="urn:microsoft.com/office/officeart/2005/8/layout/venn1"/>
    <dgm:cxn modelId="{88ECF0B9-7101-4621-BDA2-CED082B96028}" type="presParOf" srcId="{17F1051C-3F45-4B6C-BC1A-A7C46589C07C}" destId="{E911EE92-C97C-42C1-A290-93B422DAB78A}" srcOrd="3" destOrd="0" presId="urn:microsoft.com/office/officeart/2005/8/layout/venn1"/>
    <dgm:cxn modelId="{6E47DEA4-7047-4B6C-95AE-356D6285898D}" type="presParOf" srcId="{17F1051C-3F45-4B6C-BC1A-A7C46589C07C}" destId="{D0C1D5BC-13F3-4837-94B0-DC7B2C8D05EB}" srcOrd="4" destOrd="0" presId="urn:microsoft.com/office/officeart/2005/8/layout/venn1"/>
    <dgm:cxn modelId="{80E07B1B-F42B-467B-A967-12B875D6DAFA}" type="presParOf" srcId="{17F1051C-3F45-4B6C-BC1A-A7C46589C07C}" destId="{B993B90A-F42A-42D3-8C33-D014D7AF9D8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66C11-D66B-4F6F-96B0-F4925B5B98D3}">
      <dsp:nvSpPr>
        <dsp:cNvPr id="0" name=""/>
        <dsp:cNvSpPr/>
      </dsp:nvSpPr>
      <dsp:spPr>
        <a:xfrm>
          <a:off x="1322529" y="61272"/>
          <a:ext cx="2941095" cy="294109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Provides Value</a:t>
          </a:r>
        </a:p>
      </dsp:txBody>
      <dsp:txXfrm>
        <a:off x="1714675" y="575964"/>
        <a:ext cx="2156803" cy="1323492"/>
      </dsp:txXfrm>
    </dsp:sp>
    <dsp:sp modelId="{39077548-C6AD-4833-8C95-D8D7C817BB62}">
      <dsp:nvSpPr>
        <dsp:cNvPr id="0" name=""/>
        <dsp:cNvSpPr/>
      </dsp:nvSpPr>
      <dsp:spPr>
        <a:xfrm>
          <a:off x="2383774" y="1899457"/>
          <a:ext cx="2941095" cy="294109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2571418"/>
                <a:satOff val="5874"/>
                <a:lumOff val="-1627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2571418"/>
                <a:satOff val="5874"/>
                <a:lumOff val="-1627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2571418"/>
                <a:satOff val="5874"/>
                <a:lumOff val="-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Delivers a Solution</a:t>
          </a:r>
        </a:p>
      </dsp:txBody>
      <dsp:txXfrm>
        <a:off x="3283259" y="2659240"/>
        <a:ext cx="1764657" cy="1617602"/>
      </dsp:txXfrm>
    </dsp:sp>
    <dsp:sp modelId="{D0C1D5BC-13F3-4837-94B0-DC7B2C8D05EB}">
      <dsp:nvSpPr>
        <dsp:cNvPr id="0" name=""/>
        <dsp:cNvSpPr/>
      </dsp:nvSpPr>
      <dsp:spPr>
        <a:xfrm>
          <a:off x="261284" y="1899457"/>
          <a:ext cx="2941095" cy="294109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Original</a:t>
          </a:r>
        </a:p>
      </dsp:txBody>
      <dsp:txXfrm>
        <a:off x="538237" y="2659240"/>
        <a:ext cx="1764657" cy="161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3325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467DF7-A427-4F27-9231-7C8BC2A65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F3CB44-9C36-4C31-86ED-B3CD36844E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6" y="3602039"/>
            <a:ext cx="2481349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08000" y="500063"/>
            <a:ext cx="1117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i="1"/>
              <a:t>Department of the Air Force</a:t>
            </a:r>
          </a:p>
        </p:txBody>
      </p:sp>
      <p:sp>
        <p:nvSpPr>
          <p:cNvPr id="7" name="Text Box 1029"/>
          <p:cNvSpPr txBox="1">
            <a:spLocks noChangeArrowheads="1"/>
          </p:cNvSpPr>
          <p:nvPr userDrawn="1"/>
        </p:nvSpPr>
        <p:spPr bwMode="auto">
          <a:xfrm>
            <a:off x="508000" y="1271588"/>
            <a:ext cx="1117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spc="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Innovate, Accelerate, Thrive – The Air Force at 75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8301" y="1962150"/>
            <a:ext cx="11315700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9" name="Slide Number Placeholder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4C3C-886D-4FFF-A41E-08645104881E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4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98DB-B47C-4AEE-AA7D-71FFFE12B9FD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8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291A-4DDB-4C62-AAF2-E98885C99703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0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04950"/>
            <a:ext cx="5496984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8485" y="1504950"/>
            <a:ext cx="5496983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7DF0-AFD3-4345-B9BD-7762D0282F6D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9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8BF5-88D8-4569-A88A-BE35728C72F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6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3F9B-EB1D-4095-B228-74CB717B9C3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5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3A254-D854-4DCC-BAC5-FF2A47182315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8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AD3B-768A-48C4-82EE-A8A30527D2C6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0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0584" y="76200"/>
            <a:ext cx="2842683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1" y="76200"/>
            <a:ext cx="8329084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5B47-B294-48F2-A1B6-D561851E30E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2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D72FF450-E729-4E42-A26E-B154823BC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Line 1035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29" name="Line 1036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1030" name="Picture 10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0488"/>
            <a:ext cx="101176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1" y="1504950"/>
            <a:ext cx="1119716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  <p:pic>
        <p:nvPicPr>
          <p:cNvPr id="1032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146050"/>
            <a:ext cx="9509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924051" y="76200"/>
            <a:ext cx="84899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0" y="6510338"/>
            <a:ext cx="12192000" cy="246062"/>
          </a:xfrm>
          <a:prstGeom prst="rect">
            <a:avLst/>
          </a:prstGeom>
        </p:spPr>
        <p:txBody>
          <a:bodyPr tIns="0" bIns="0" anchor="ctr">
            <a:spAutoFit/>
          </a:bodyPr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600" b="1" i="1" kern="1200" spc="4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>
                <a:solidFill>
                  <a:prstClr val="black"/>
                </a:solidFill>
              </a:rPr>
              <a:t>Innovate, Accelerate, Thrive – The Air Force at 75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AFAOC Data Analytics: Leveraging business intelligence for Air Force Accounting Operations</a:t>
            </a:r>
            <a:endParaRPr lang="en-US" altLang="en-US" dirty="0"/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5719763" y="5319713"/>
            <a:ext cx="59642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Mr. </a:t>
            </a:r>
            <a:r>
              <a:rPr lang="en-US" altLang="en-US" dirty="0" smtClean="0">
                <a:cs typeface="Arial" panose="020B0604020202020204" pitchFamily="34" charset="0"/>
              </a:rPr>
              <a:t>Josh Johnson</a:t>
            </a:r>
            <a:endParaRPr lang="en-US" altLang="en-US" dirty="0"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SAF/FMF AFAOC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20 </a:t>
            </a:r>
            <a:r>
              <a:rPr lang="en-US" altLang="en-US" dirty="0">
                <a:cs typeface="Arial" panose="020B0604020202020204" pitchFamily="34" charset="0"/>
              </a:rPr>
              <a:t>APR 22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6"/>
          <a:stretch/>
        </p:blipFill>
        <p:spPr>
          <a:xfrm>
            <a:off x="3360150" y="1288473"/>
            <a:ext cx="5303079" cy="1720734"/>
          </a:xfrm>
          <a:prstGeom prst="rect">
            <a:avLst/>
          </a:prstGeom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AFAOC Data &amp; Analytics Team</a:t>
            </a: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652CC6-B3B9-4327-B5E2-7DCA3907EE8E}" type="slidenum">
              <a:rPr lang="en-US" altLang="en-US" sz="1000" b="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 b="0">
              <a:solidFill>
                <a:srgbClr val="8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82" y="3150905"/>
            <a:ext cx="7001221" cy="33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31120310"/>
              </p:ext>
            </p:extLst>
          </p:nvPr>
        </p:nvGraphicFramePr>
        <p:xfrm>
          <a:off x="428730" y="1377576"/>
          <a:ext cx="5586154" cy="490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Innovation?</a:t>
            </a:r>
          </a:p>
        </p:txBody>
      </p:sp>
      <p:sp>
        <p:nvSpPr>
          <p:cNvPr id="18436" name="Content Placeholder 5"/>
          <p:cNvSpPr>
            <a:spLocks noGrp="1"/>
          </p:cNvSpPr>
          <p:nvPr>
            <p:ph sz="half" idx="2"/>
          </p:nvPr>
        </p:nvSpPr>
        <p:spPr>
          <a:xfrm>
            <a:off x="6559319" y="1377575"/>
            <a:ext cx="5096769" cy="4743450"/>
          </a:xfrm>
        </p:spPr>
        <p:txBody>
          <a:bodyPr/>
          <a:lstStyle/>
          <a:p>
            <a:r>
              <a:rPr lang="en-US" altLang="en-US" sz="2000" dirty="0"/>
              <a:t>How do you define innovation? </a:t>
            </a:r>
          </a:p>
          <a:p>
            <a:pPr lvl="1"/>
            <a:r>
              <a:rPr lang="en-US" altLang="en-US" sz="1600" dirty="0"/>
              <a:t>Is “new” enough to be innovative?</a:t>
            </a:r>
          </a:p>
          <a:p>
            <a:pPr lvl="1"/>
            <a:r>
              <a:rPr lang="en-US" altLang="en-US" sz="1600" dirty="0"/>
              <a:t>Is “creative” enough?</a:t>
            </a:r>
          </a:p>
          <a:p>
            <a:pPr lvl="1"/>
            <a:r>
              <a:rPr lang="en-US" altLang="en-US" sz="1600" dirty="0"/>
              <a:t>Is involving new technology enough?</a:t>
            </a:r>
            <a:endParaRPr lang="en-US" altLang="en-US" sz="2000" dirty="0"/>
          </a:p>
          <a:p>
            <a:r>
              <a:rPr lang="en-US" altLang="en-US" sz="2000" dirty="0"/>
              <a:t>My definition involves 3 tests to be innovative</a:t>
            </a:r>
          </a:p>
          <a:p>
            <a:pPr lvl="1"/>
            <a:r>
              <a:rPr lang="en-US" altLang="en-US" sz="1600" dirty="0"/>
              <a:t>Does it offer something new? </a:t>
            </a:r>
            <a:endParaRPr lang="en-US" altLang="en-US" sz="1600" dirty="0">
              <a:cs typeface="Arial"/>
            </a:endParaRPr>
          </a:p>
          <a:p>
            <a:pPr marL="1026795" lvl="2" indent="-223520"/>
            <a:r>
              <a:rPr lang="en-US" altLang="en-US" sz="1050" dirty="0"/>
              <a:t>If it isn’t something new then it would be optimization or improvement</a:t>
            </a:r>
            <a:endParaRPr lang="en-US" altLang="en-US" sz="1050" dirty="0">
              <a:cs typeface="Arial"/>
            </a:endParaRPr>
          </a:p>
          <a:p>
            <a:pPr marL="1026795" lvl="2" indent="-223520"/>
            <a:r>
              <a:rPr lang="en-US" altLang="en-US" sz="1050" dirty="0"/>
              <a:t>Innovation implies being novel</a:t>
            </a:r>
            <a:endParaRPr lang="en-US" altLang="en-US" sz="1050" dirty="0">
              <a:cs typeface="Arial"/>
            </a:endParaRPr>
          </a:p>
          <a:p>
            <a:pPr lvl="1"/>
            <a:r>
              <a:rPr lang="en-US" altLang="en-US" sz="1600" dirty="0"/>
              <a:t>Does it deliver a solution to a relevant problem? </a:t>
            </a:r>
          </a:p>
          <a:p>
            <a:pPr marL="1026795" lvl="2" indent="-223520"/>
            <a:r>
              <a:rPr lang="en-US" altLang="en-US" sz="1050" dirty="0"/>
              <a:t>If not then is it more Art than innovation</a:t>
            </a:r>
            <a:endParaRPr lang="en-US" altLang="en-US" sz="1050" dirty="0">
              <a:cs typeface="Arial"/>
            </a:endParaRPr>
          </a:p>
          <a:p>
            <a:pPr marL="1026795" lvl="2" indent="-223520"/>
            <a:r>
              <a:rPr lang="en-US" altLang="en-US" sz="1050" dirty="0"/>
              <a:t>Art is valuable but it doesn’t normally solve a problem</a:t>
            </a:r>
            <a:endParaRPr lang="en-US" altLang="en-US" sz="1050" dirty="0">
              <a:cs typeface="Arial"/>
            </a:endParaRPr>
          </a:p>
          <a:p>
            <a:pPr lvl="1"/>
            <a:r>
              <a:rPr lang="en-US" altLang="en-US" sz="1600" dirty="0"/>
              <a:t>Does it provide value?</a:t>
            </a:r>
          </a:p>
          <a:p>
            <a:pPr marL="1026795" lvl="2" indent="-223520"/>
            <a:r>
              <a:rPr lang="en-US" altLang="en-US" sz="1050" dirty="0"/>
              <a:t>If not then it would be an invention</a:t>
            </a:r>
            <a:endParaRPr lang="en-US" altLang="en-US" sz="1050" dirty="0">
              <a:cs typeface="Arial"/>
            </a:endParaRPr>
          </a:p>
          <a:p>
            <a:pPr marL="1026795" lvl="2" indent="-223520"/>
            <a:r>
              <a:rPr lang="en-US" altLang="en-US" sz="1050" dirty="0"/>
              <a:t>Inventions can lead to value but must be applied</a:t>
            </a:r>
            <a:endParaRPr lang="en-US" altLang="en-US" sz="1050" dirty="0">
              <a:cs typeface="Arial"/>
            </a:endParaRP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652CC6-B3B9-4327-B5E2-7DCA3907EE8E}" type="slidenum">
              <a:rPr lang="en-US" altLang="en-US" sz="1000" b="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b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276919">
            <a:off x="2872672" y="4729942"/>
            <a:ext cx="831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Invention</a:t>
            </a:r>
          </a:p>
        </p:txBody>
      </p:sp>
      <p:sp>
        <p:nvSpPr>
          <p:cNvPr id="12" name="TextBox 11"/>
          <p:cNvSpPr txBox="1"/>
          <p:nvPr/>
        </p:nvSpPr>
        <p:spPr>
          <a:xfrm rot="19685337">
            <a:off x="3434364" y="3686117"/>
            <a:ext cx="831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Optimize</a:t>
            </a:r>
          </a:p>
        </p:txBody>
      </p:sp>
      <p:sp>
        <p:nvSpPr>
          <p:cNvPr id="13" name="TextBox 12"/>
          <p:cNvSpPr txBox="1"/>
          <p:nvPr/>
        </p:nvSpPr>
        <p:spPr>
          <a:xfrm rot="1924186">
            <a:off x="2437470" y="3762829"/>
            <a:ext cx="545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1706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5" y="1281879"/>
            <a:ext cx="5370048" cy="5108891"/>
          </a:xfrm>
          <a:prstGeom prst="rect">
            <a:avLst/>
          </a:prstGeom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Iceberg Insights</a:t>
            </a:r>
          </a:p>
        </p:txBody>
      </p:sp>
      <p:sp>
        <p:nvSpPr>
          <p:cNvPr id="18436" name="Content Placeholder 5"/>
          <p:cNvSpPr>
            <a:spLocks noGrp="1"/>
          </p:cNvSpPr>
          <p:nvPr>
            <p:ph sz="half" idx="2"/>
          </p:nvPr>
        </p:nvSpPr>
        <p:spPr>
          <a:xfrm>
            <a:off x="6039059" y="1377575"/>
            <a:ext cx="5647174" cy="4743450"/>
          </a:xfrm>
        </p:spPr>
        <p:txBody>
          <a:bodyPr/>
          <a:lstStyle/>
          <a:p>
            <a:r>
              <a:rPr lang="en-US" altLang="en-US" sz="2000" dirty="0"/>
              <a:t>The tip of the iceberg! </a:t>
            </a:r>
          </a:p>
          <a:p>
            <a:pPr lvl="1"/>
            <a:r>
              <a:rPr lang="en-US" altLang="en-US" sz="1600" dirty="0"/>
              <a:t>Often times the most used but also often the least amount of effort in the process</a:t>
            </a:r>
            <a:endParaRPr lang="en-US" altLang="en-US" sz="1600" dirty="0">
              <a:cs typeface="Arial"/>
            </a:endParaRPr>
          </a:p>
          <a:p>
            <a:pPr lvl="1"/>
            <a:r>
              <a:rPr lang="en-US" altLang="en-US" sz="1600" dirty="0"/>
              <a:t>Benefits of seeing the same iceberg</a:t>
            </a:r>
            <a:endParaRPr lang="en-US" altLang="en-US" sz="1600" dirty="0">
              <a:cs typeface="Arial"/>
            </a:endParaRPr>
          </a:p>
          <a:p>
            <a:pPr marL="1026795" lvl="2" indent="-223520"/>
            <a:r>
              <a:rPr lang="en-US" altLang="en-US" sz="1050" dirty="0"/>
              <a:t>Single source of truth</a:t>
            </a:r>
            <a:endParaRPr lang="en-US" altLang="en-US" sz="1050" dirty="0">
              <a:cs typeface="Arial"/>
            </a:endParaRPr>
          </a:p>
          <a:p>
            <a:pPr marL="1026795" lvl="2" indent="-223520"/>
            <a:r>
              <a:rPr lang="en-US" altLang="en-US" sz="1050" dirty="0"/>
              <a:t>Quickly share, discuss, analyze, and act</a:t>
            </a:r>
            <a:endParaRPr lang="en-US" altLang="en-US" sz="1050" dirty="0">
              <a:cs typeface="Arial"/>
            </a:endParaRPr>
          </a:p>
          <a:p>
            <a:pPr marL="1026795" lvl="2" indent="-223520"/>
            <a:r>
              <a:rPr lang="en-US" altLang="en-US" sz="1050" dirty="0"/>
              <a:t>Technology allows this to be done crossed oceans instead of over the shoulder</a:t>
            </a:r>
            <a:endParaRPr lang="en-US" altLang="en-US" sz="1050" dirty="0">
              <a:cs typeface="Arial"/>
            </a:endParaRPr>
          </a:p>
          <a:p>
            <a:r>
              <a:rPr lang="en-US" altLang="en-US" sz="2000" dirty="0"/>
              <a:t>Under the water – out of sight/out of mind</a:t>
            </a:r>
            <a:endParaRPr lang="en-US" altLang="en-US" sz="2000" dirty="0">
              <a:cs typeface="Arial"/>
            </a:endParaRPr>
          </a:p>
          <a:p>
            <a:pPr lvl="1"/>
            <a:r>
              <a:rPr lang="en-US" altLang="en-US" sz="1600" dirty="0"/>
              <a:t>Analysis begins with a need</a:t>
            </a:r>
            <a:endParaRPr lang="en-US" altLang="en-US" sz="1600" dirty="0">
              <a:cs typeface="Arial"/>
            </a:endParaRPr>
          </a:p>
          <a:p>
            <a:pPr lvl="1"/>
            <a:r>
              <a:rPr lang="en-US" altLang="en-US" sz="1600" dirty="0"/>
              <a:t>Must identify the technologies available – what is the best option</a:t>
            </a:r>
            <a:endParaRPr lang="en-US" altLang="en-US" sz="1600" dirty="0">
              <a:cs typeface="Arial"/>
            </a:endParaRPr>
          </a:p>
          <a:p>
            <a:pPr lvl="1"/>
            <a:r>
              <a:rPr lang="en-US" altLang="en-US" sz="1600" dirty="0"/>
              <a:t>What data is required – what format?</a:t>
            </a:r>
            <a:endParaRPr lang="en-US" altLang="en-US" sz="1600" dirty="0">
              <a:cs typeface="Arial"/>
            </a:endParaRPr>
          </a:p>
          <a:p>
            <a:pPr lvl="1"/>
            <a:r>
              <a:rPr lang="en-US" altLang="en-US" sz="1600" dirty="0"/>
              <a:t>Do we have the technical skills?</a:t>
            </a:r>
            <a:endParaRPr lang="en-US" altLang="en-US" sz="1600" dirty="0">
              <a:cs typeface="Arial"/>
            </a:endParaRPr>
          </a:p>
          <a:p>
            <a:pPr lvl="1"/>
            <a:r>
              <a:rPr lang="en-US" altLang="en-US" sz="1600" dirty="0"/>
              <a:t>Do we have the functional knowledge?</a:t>
            </a:r>
            <a:endParaRPr lang="en-US" altLang="en-US" sz="1600" dirty="0">
              <a:cs typeface="Arial"/>
            </a:endParaRPr>
          </a:p>
          <a:p>
            <a:pPr lvl="1"/>
            <a:r>
              <a:rPr lang="en-US" altLang="en-US" sz="1600" dirty="0"/>
              <a:t>Don’t be afraid to start again!</a:t>
            </a:r>
            <a:endParaRPr lang="en-US" altLang="en-US" sz="1600" dirty="0">
              <a:cs typeface="Arial"/>
            </a:endParaRP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652CC6-B3B9-4327-B5E2-7DCA3907EE8E}" type="slidenum">
              <a:rPr lang="en-US" altLang="en-US" sz="1000" b="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 b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3" y="241300"/>
            <a:ext cx="91440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Online Community </a:t>
            </a:r>
            <a:r>
              <a:rPr lang="en-US" altLang="en-US" dirty="0" err="1" smtClean="0"/>
              <a:t>Engagment</a:t>
            </a:r>
            <a:endParaRPr lang="en-US" altLang="en-US" dirty="0"/>
          </a:p>
        </p:txBody>
      </p:sp>
      <p:sp>
        <p:nvSpPr>
          <p:cNvPr id="15364" name="Content Placeholder 5"/>
          <p:cNvSpPr>
            <a:spLocks noGrp="1"/>
          </p:cNvSpPr>
          <p:nvPr>
            <p:ph sz="half" idx="2"/>
          </p:nvPr>
        </p:nvSpPr>
        <p:spPr>
          <a:xfrm>
            <a:off x="6075363" y="1504950"/>
            <a:ext cx="5560628" cy="4743450"/>
          </a:xfrm>
        </p:spPr>
        <p:txBody>
          <a:bodyPr/>
          <a:lstStyle/>
          <a:p>
            <a:r>
              <a:rPr lang="en-US" altLang="en-US" sz="2400" dirty="0"/>
              <a:t>DEAMS Users Group</a:t>
            </a:r>
          </a:p>
          <a:p>
            <a:pPr lvl="1"/>
            <a:r>
              <a:rPr lang="en-US" altLang="en-US" sz="2000" dirty="0"/>
              <a:t>2x engagement</a:t>
            </a:r>
          </a:p>
          <a:p>
            <a:pPr lvl="1"/>
            <a:r>
              <a:rPr lang="en-US" altLang="en-US" sz="2000" dirty="0"/>
              <a:t>On-demand content from SMEs</a:t>
            </a:r>
          </a:p>
          <a:p>
            <a:pPr lvl="1"/>
            <a:r>
              <a:rPr lang="en-US" altLang="en-US" sz="2000" dirty="0"/>
              <a:t>Tracked and archived Q&amp;As</a:t>
            </a:r>
          </a:p>
          <a:p>
            <a:r>
              <a:rPr lang="en-US" altLang="en-US" sz="2400" dirty="0" err="1"/>
              <a:t>milBook</a:t>
            </a:r>
            <a:endParaRPr lang="en-US" altLang="en-US" sz="2400" dirty="0"/>
          </a:p>
          <a:p>
            <a:pPr lvl="1"/>
            <a:r>
              <a:rPr lang="en-US" altLang="en-US" sz="2000" dirty="0"/>
              <a:t>Collaborate with partners across AFAFO/DFAS/MAJCOMs</a:t>
            </a:r>
          </a:p>
          <a:p>
            <a:r>
              <a:rPr lang="en-US" altLang="en-US" sz="2400" dirty="0"/>
              <a:t>Microsoft Teams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Virtual solution after sunset of DCS</a:t>
            </a:r>
            <a:endParaRPr lang="en-US" sz="2000" b="0" dirty="0">
              <a:ea typeface="+mn-lt"/>
              <a:cs typeface="+mn-lt"/>
            </a:endParaRPr>
          </a:p>
          <a:p>
            <a:pPr lvl="1"/>
            <a:r>
              <a:rPr lang="en-US" altLang="en-US" sz="2000" dirty="0"/>
              <a:t>No need for 3rd-party numbers or services (</a:t>
            </a:r>
            <a:r>
              <a:rPr lang="en-US" altLang="en-US" sz="2000" dirty="0" err="1"/>
              <a:t>MeetMe</a:t>
            </a:r>
            <a:r>
              <a:rPr lang="en-US" altLang="en-US" sz="2000" dirty="0"/>
              <a:t>, etc.)</a:t>
            </a:r>
            <a:endParaRPr lang="en-US" sz="2800" dirty="0"/>
          </a:p>
          <a:p>
            <a:pPr lvl="1"/>
            <a:r>
              <a:rPr lang="en-US" altLang="en-US" sz="2000" dirty="0"/>
              <a:t>Improved call </a:t>
            </a:r>
            <a:r>
              <a:rPr lang="en-US" altLang="en-US" sz="2000" dirty="0" smtClean="0"/>
              <a:t>quality/reliability</a:t>
            </a:r>
            <a:endParaRPr lang="en-US" altLang="en-US" sz="2400" dirty="0"/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70F395-7841-438E-9384-1F839C7B0146}" type="slidenum">
              <a:rPr lang="en-US" altLang="en-US" sz="1000" b="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 b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0" y="1273388"/>
            <a:ext cx="6923314" cy="512740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Left Arrow 22"/>
          <p:cNvSpPr/>
          <p:nvPr/>
        </p:nvSpPr>
        <p:spPr bwMode="auto">
          <a:xfrm rot="18391326">
            <a:off x="4389065" y="3448906"/>
            <a:ext cx="923316" cy="427970"/>
          </a:xfrm>
          <a:prstGeom prst="lef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dirty="0">
                <a:latin typeface="Arial" charset="0"/>
              </a:rPr>
              <a:t>Share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2445589" y="2090299"/>
            <a:ext cx="1089039" cy="427970"/>
          </a:xfrm>
          <a:prstGeom prst="rightArrow">
            <a:avLst>
              <a:gd name="adj1" fmla="val 50000"/>
              <a:gd name="adj2" fmla="val 69358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dirty="0">
                <a:latin typeface="Arial" charset="0"/>
              </a:rPr>
              <a:t>Visualize</a:t>
            </a:r>
          </a:p>
        </p:txBody>
      </p:sp>
      <p:sp>
        <p:nvSpPr>
          <p:cNvPr id="17" name="Right Arrow 16"/>
          <p:cNvSpPr/>
          <p:nvPr/>
        </p:nvSpPr>
        <p:spPr bwMode="auto">
          <a:xfrm rot="1563610">
            <a:off x="792959" y="1519433"/>
            <a:ext cx="1089039" cy="427970"/>
          </a:xfrm>
          <a:prstGeom prst="rightArrow">
            <a:avLst>
              <a:gd name="adj1" fmla="val 50000"/>
              <a:gd name="adj2" fmla="val 69358"/>
            </a:avLst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dirty="0">
                <a:latin typeface="Arial" charset="0"/>
              </a:rPr>
              <a:t>Data Collect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We Do To Innovate?</a:t>
            </a:r>
          </a:p>
        </p:txBody>
      </p:sp>
      <p:sp>
        <p:nvSpPr>
          <p:cNvPr id="18436" name="Content Placeholder 5"/>
          <p:cNvSpPr>
            <a:spLocks noGrp="1"/>
          </p:cNvSpPr>
          <p:nvPr>
            <p:ph sz="half" idx="2"/>
          </p:nvPr>
        </p:nvSpPr>
        <p:spPr>
          <a:xfrm>
            <a:off x="6173532" y="1377575"/>
            <a:ext cx="5522749" cy="4743450"/>
          </a:xfrm>
        </p:spPr>
        <p:txBody>
          <a:bodyPr/>
          <a:lstStyle/>
          <a:p>
            <a:r>
              <a:rPr lang="en-US" altLang="en-US" sz="1800" dirty="0"/>
              <a:t>User problems </a:t>
            </a:r>
          </a:p>
          <a:p>
            <a:pPr lvl="1"/>
            <a:r>
              <a:rPr lang="en-US" altLang="en-US" sz="1400" dirty="0"/>
              <a:t>Data availability</a:t>
            </a:r>
            <a:endParaRPr lang="en-US" altLang="en-US" sz="1400" dirty="0">
              <a:cs typeface="Arial"/>
            </a:endParaRPr>
          </a:p>
          <a:p>
            <a:pPr lvl="1"/>
            <a:r>
              <a:rPr lang="en-US" altLang="en-US" sz="1400" dirty="0"/>
              <a:t>Data accuracy</a:t>
            </a:r>
            <a:endParaRPr lang="en-US" altLang="en-US" sz="1400" dirty="0">
              <a:cs typeface="Arial"/>
            </a:endParaRPr>
          </a:p>
          <a:p>
            <a:pPr lvl="1"/>
            <a:r>
              <a:rPr lang="en-US" altLang="en-US" sz="1400" dirty="0"/>
              <a:t>Redundant local processes</a:t>
            </a:r>
            <a:endParaRPr lang="en-US" altLang="en-US" sz="1400" dirty="0">
              <a:cs typeface="Arial"/>
            </a:endParaRPr>
          </a:p>
          <a:p>
            <a:pPr lvl="1"/>
            <a:r>
              <a:rPr lang="en-US" altLang="en-US" sz="1400" dirty="0"/>
              <a:t>Miscommunication through channels</a:t>
            </a:r>
            <a:endParaRPr lang="en-US" altLang="en-US" sz="1400" dirty="0">
              <a:cs typeface="Arial"/>
            </a:endParaRPr>
          </a:p>
          <a:p>
            <a:pPr lvl="1"/>
            <a:r>
              <a:rPr lang="en-US" altLang="en-US" sz="1400" dirty="0"/>
              <a:t>Time is not infinite</a:t>
            </a:r>
            <a:endParaRPr lang="en-US" altLang="en-US" sz="1400" dirty="0">
              <a:cs typeface="Arial"/>
            </a:endParaRPr>
          </a:p>
          <a:p>
            <a:r>
              <a:rPr lang="en-US" altLang="en-US" sz="1800" dirty="0"/>
              <a:t>Goals</a:t>
            </a:r>
            <a:endParaRPr lang="en-US" altLang="en-US" sz="1800" dirty="0">
              <a:cs typeface="Arial"/>
            </a:endParaRPr>
          </a:p>
          <a:p>
            <a:pPr lvl="1"/>
            <a:r>
              <a:rPr lang="en-US" altLang="en-US" sz="1400" dirty="0"/>
              <a:t>Innovate</a:t>
            </a:r>
            <a:endParaRPr lang="en-US" altLang="en-US" sz="1400" dirty="0">
              <a:cs typeface="Arial"/>
            </a:endParaRPr>
          </a:p>
          <a:p>
            <a:pPr lvl="1"/>
            <a:r>
              <a:rPr lang="en-US" altLang="en-US" sz="1400" dirty="0"/>
              <a:t>Save time, money, be valuable</a:t>
            </a:r>
            <a:endParaRPr lang="en-US" altLang="en-US" sz="1400" dirty="0">
              <a:cs typeface="Arial"/>
            </a:endParaRPr>
          </a:p>
          <a:p>
            <a:r>
              <a:rPr lang="en-US" altLang="en-US" sz="1800" dirty="0"/>
              <a:t>Solution</a:t>
            </a:r>
            <a:endParaRPr lang="en-US" altLang="en-US" sz="1800" dirty="0">
              <a:cs typeface="Arial"/>
            </a:endParaRPr>
          </a:p>
          <a:p>
            <a:pPr lvl="1"/>
            <a:r>
              <a:rPr lang="en-US" altLang="en-US" sz="1400" dirty="0"/>
              <a:t>Validated, accurate data</a:t>
            </a:r>
            <a:endParaRPr lang="en-US" altLang="en-US" sz="1400" dirty="0">
              <a:cs typeface="Arial"/>
            </a:endParaRPr>
          </a:p>
          <a:p>
            <a:pPr lvl="1"/>
            <a:r>
              <a:rPr lang="en-US" altLang="en-US" sz="1400" dirty="0"/>
              <a:t>Cloud offering through Microsoft’s industry-leading PowerBI Service</a:t>
            </a:r>
            <a:endParaRPr lang="en-US" altLang="en-US" sz="1400" dirty="0">
              <a:cs typeface="Arial"/>
            </a:endParaRPr>
          </a:p>
          <a:p>
            <a:pPr lvl="1"/>
            <a:r>
              <a:rPr lang="en-US" altLang="en-US" sz="1400" dirty="0"/>
              <a:t>Single source of truth</a:t>
            </a:r>
            <a:endParaRPr lang="en-US" altLang="en-US" sz="1400" dirty="0">
              <a:cs typeface="Arial"/>
            </a:endParaRPr>
          </a:p>
          <a:p>
            <a:pPr lvl="1"/>
            <a:r>
              <a:rPr lang="en-US" altLang="en-US" sz="1400" dirty="0"/>
              <a:t>Scalable, flexible, brings </a:t>
            </a:r>
            <a:r>
              <a:rPr lang="en-US" altLang="en-US" sz="1400" dirty="0" err="1"/>
              <a:t>silo’d</a:t>
            </a:r>
            <a:r>
              <a:rPr lang="en-US" altLang="en-US" sz="1400" dirty="0"/>
              <a:t> systems together in new ways</a:t>
            </a:r>
            <a:endParaRPr lang="en-US" altLang="en-US" sz="1400" dirty="0">
              <a:cs typeface="Arial"/>
            </a:endParaRP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652CC6-B3B9-4327-B5E2-7DCA3907EE8E}" type="slidenum">
              <a:rPr lang="en-US" altLang="en-US" sz="1000" b="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 b="0">
              <a:solidFill>
                <a:srgbClr val="8080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8" y="2074609"/>
            <a:ext cx="365749" cy="309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7" y="1669725"/>
            <a:ext cx="365749" cy="368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1" y="3483631"/>
            <a:ext cx="925367" cy="254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10303" r="13253" b="11670"/>
          <a:stretch/>
        </p:blipFill>
        <p:spPr>
          <a:xfrm>
            <a:off x="546010" y="1287479"/>
            <a:ext cx="357447" cy="332509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8" y="2423221"/>
            <a:ext cx="365749" cy="333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8" y="2795774"/>
            <a:ext cx="365749" cy="450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8" y="3749300"/>
            <a:ext cx="890073" cy="257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7" y="3242151"/>
            <a:ext cx="914908" cy="241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61" y="1262489"/>
            <a:ext cx="2319251" cy="1279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98" y="1664608"/>
            <a:ext cx="2319251" cy="1296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30" y="2084240"/>
            <a:ext cx="2319251" cy="12919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05" y="4082813"/>
            <a:ext cx="3897710" cy="2193297"/>
          </a:xfrm>
          <a:prstGeom prst="rect">
            <a:avLst/>
          </a:prstGeom>
        </p:spPr>
      </p:pic>
      <p:pic>
        <p:nvPicPr>
          <p:cNvPr id="2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22" y="1741806"/>
            <a:ext cx="1320267" cy="1320267"/>
          </a:xfrm>
        </p:spPr>
      </p:pic>
      <p:sp>
        <p:nvSpPr>
          <p:cNvPr id="18" name="TextBox 17"/>
          <p:cNvSpPr txBox="1"/>
          <p:nvPr/>
        </p:nvSpPr>
        <p:spPr>
          <a:xfrm>
            <a:off x="1593505" y="2351958"/>
            <a:ext cx="785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Extract</a:t>
            </a:r>
          </a:p>
          <a:p>
            <a:r>
              <a:rPr lang="en-US" sz="1000" dirty="0"/>
              <a:t>Transform</a:t>
            </a:r>
          </a:p>
          <a:p>
            <a:r>
              <a:rPr lang="en-US" sz="1000" dirty="0"/>
              <a:t>Model</a:t>
            </a:r>
          </a:p>
          <a:p>
            <a:r>
              <a:rPr lang="en-US" sz="1000" dirty="0"/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val="17945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273388"/>
            <a:ext cx="6923314" cy="512740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PowerBI?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7873" r="6107" b="10804"/>
          <a:stretch/>
        </p:blipFill>
        <p:spPr>
          <a:xfrm>
            <a:off x="1396094" y="1322614"/>
            <a:ext cx="4580164" cy="4588329"/>
          </a:xfrm>
          <a:effectLst>
            <a:outerShdw blurRad="3937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2" y="1363436"/>
            <a:ext cx="2041071" cy="204107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07DF0-AFD3-4345-B9BD-7762D0282F6D}" type="slidenum">
              <a:rPr lang="en-US" altLang="en-US" smtClean="0"/>
              <a:pPr>
                <a:defRPr/>
              </a:pPr>
              <a:t>7</a:t>
            </a:fld>
            <a:endParaRPr lang="en-US" altLang="en-US">
              <a:solidFill>
                <a:schemeClr val="bg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992086" y="2318657"/>
            <a:ext cx="2824843" cy="571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6068485" y="1317067"/>
            <a:ext cx="6106582" cy="49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PowerBI </a:t>
            </a:r>
          </a:p>
          <a:p>
            <a:pPr lvl="1"/>
            <a:r>
              <a:rPr lang="en-US" sz="1600" b="0" kern="0" dirty="0" smtClean="0"/>
              <a:t>Microsoft provided business analytics solutions allowing access to over 100 data sources to ultimately visualize data in a unified, scalable platform for self-service business intelligence</a:t>
            </a:r>
          </a:p>
          <a:p>
            <a:r>
              <a:rPr lang="en-US" sz="1600" kern="0" dirty="0" smtClean="0"/>
              <a:t>Bridge the gap between data and decision making</a:t>
            </a:r>
            <a:endParaRPr lang="en-US" sz="1600" kern="0" dirty="0" smtClean="0">
              <a:cs typeface="Arial"/>
            </a:endParaRPr>
          </a:p>
          <a:p>
            <a:pPr lvl="1"/>
            <a:r>
              <a:rPr lang="en-US" sz="1600" b="0" kern="0" dirty="0" smtClean="0"/>
              <a:t>Allow raw data from multiple unrelated sources to be compiled and processed through an end-to-end system for delivery</a:t>
            </a:r>
            <a:endParaRPr lang="en-US" sz="1600" b="0" kern="0" dirty="0" smtClean="0">
              <a:cs typeface="Arial"/>
            </a:endParaRPr>
          </a:p>
          <a:p>
            <a:r>
              <a:rPr lang="en-US" sz="1600" kern="0" dirty="0" smtClean="0"/>
              <a:t>MUCH more than just a data visualization tool!</a:t>
            </a:r>
            <a:endParaRPr lang="en-US" sz="1600" kern="0" dirty="0" smtClean="0">
              <a:cs typeface="Arial"/>
            </a:endParaRPr>
          </a:p>
          <a:p>
            <a:pPr lvl="1"/>
            <a:r>
              <a:rPr lang="en-US" sz="1600" b="0" kern="0" dirty="0" smtClean="0"/>
              <a:t>Extract Transform Load (ETL) platform</a:t>
            </a:r>
          </a:p>
          <a:p>
            <a:pPr lvl="1"/>
            <a:r>
              <a:rPr lang="en-US" sz="1600" b="0" kern="0" dirty="0" smtClean="0"/>
              <a:t>SSAS Tabular Model</a:t>
            </a:r>
          </a:p>
          <a:p>
            <a:pPr lvl="1"/>
            <a:r>
              <a:rPr lang="en-US" sz="1600" b="0" kern="0" dirty="0" smtClean="0"/>
              <a:t>In Memory Columnar Database (Vertipaq/</a:t>
            </a:r>
            <a:r>
              <a:rPr lang="en-US" sz="1600" b="0" kern="0" dirty="0" err="1" smtClean="0"/>
              <a:t>xVelocity</a:t>
            </a:r>
            <a:r>
              <a:rPr lang="en-US" sz="1600" b="0" kern="0" dirty="0" smtClean="0"/>
              <a:t>)</a:t>
            </a:r>
          </a:p>
          <a:p>
            <a:r>
              <a:rPr lang="en-US" sz="1600" kern="0" dirty="0" smtClean="0"/>
              <a:t>PowerBI does not refer to only our offerings…it is so much larger than AFAOC…we offer applications hosted in and developed using PowerBI!</a:t>
            </a:r>
            <a:endParaRPr lang="en-US" sz="1600" b="0" kern="0" dirty="0"/>
          </a:p>
        </p:txBody>
      </p:sp>
    </p:spTree>
    <p:extLst>
      <p:ext uri="{BB962C8B-B14F-4D97-AF65-F5344CB8AC3E}">
        <p14:creationId xmlns:p14="http://schemas.microsoft.com/office/powerpoint/2010/main" val="29505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AFAOC offer in the Cloud?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9314"/>
          <a:stretch/>
        </p:blipFill>
        <p:spPr>
          <a:xfrm>
            <a:off x="0" y="1317067"/>
            <a:ext cx="6172200" cy="50429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8485" y="1317067"/>
            <a:ext cx="6123515" cy="5207558"/>
          </a:xfrm>
        </p:spPr>
        <p:txBody>
          <a:bodyPr/>
          <a:lstStyle/>
          <a:p>
            <a:r>
              <a:rPr lang="en-US" sz="1600" dirty="0"/>
              <a:t>Hosted on Microsoft DOD </a:t>
            </a:r>
            <a:r>
              <a:rPr lang="en-US" sz="1600" dirty="0" err="1"/>
              <a:t>GovCloud</a:t>
            </a:r>
            <a:r>
              <a:rPr lang="en-US" sz="1600" dirty="0"/>
              <a:t> – </a:t>
            </a:r>
            <a:endParaRPr lang="en-US" sz="1600" dirty="0" smtClean="0"/>
          </a:p>
          <a:p>
            <a:pPr marL="882650" lvl="1" indent="-311150"/>
            <a:r>
              <a:rPr lang="en-US" sz="1600" b="0" dirty="0"/>
              <a:t>Impact Level (IL) 5 security IAW DOD SRG</a:t>
            </a:r>
          </a:p>
          <a:p>
            <a:pPr marL="882650" lvl="1" indent="-311150"/>
            <a:r>
              <a:rPr lang="en-US" sz="1600" b="0" dirty="0" err="1"/>
              <a:t>FedRAMP</a:t>
            </a:r>
            <a:r>
              <a:rPr lang="en-US" sz="1600" b="0" dirty="0"/>
              <a:t> High including NIST 800-53 – all data hosted in </a:t>
            </a:r>
            <a:r>
              <a:rPr lang="en-US" sz="1600" b="0" dirty="0" smtClean="0"/>
              <a:t>US</a:t>
            </a:r>
          </a:p>
          <a:p>
            <a:r>
              <a:rPr lang="en-US" sz="1600" dirty="0"/>
              <a:t>DEAMS and LEGACY STATUS OF </a:t>
            </a:r>
            <a:r>
              <a:rPr lang="en-US" sz="1600" dirty="0" smtClean="0"/>
              <a:t>FUNDS</a:t>
            </a:r>
            <a:endParaRPr lang="en-US" sz="2000" dirty="0"/>
          </a:p>
          <a:p>
            <a:pPr marL="882650" lvl="1" indent="-311150"/>
            <a:r>
              <a:rPr lang="en-US" sz="1600" b="0" dirty="0"/>
              <a:t>DEAMS from GL Lines (NO MV issues)</a:t>
            </a:r>
            <a:endParaRPr lang="en-US" sz="1600" b="0" dirty="0">
              <a:cs typeface="Arial"/>
            </a:endParaRPr>
          </a:p>
          <a:p>
            <a:r>
              <a:rPr lang="en-US" sz="1600" dirty="0" smtClean="0"/>
              <a:t>DEAMS </a:t>
            </a:r>
            <a:r>
              <a:rPr lang="en-US" sz="1600" dirty="0"/>
              <a:t>and GAFS OPEN DOCUMENT LISTING</a:t>
            </a:r>
            <a:endParaRPr lang="en-US" sz="1600" dirty="0">
              <a:cs typeface="Arial"/>
            </a:endParaRPr>
          </a:p>
          <a:p>
            <a:pPr marL="883920" lvl="1"/>
            <a:r>
              <a:rPr lang="en-US" sz="1600" b="0" dirty="0"/>
              <a:t>DEAMS is accounting </a:t>
            </a:r>
            <a:r>
              <a:rPr lang="en-US" sz="1600" b="0" dirty="0" smtClean="0"/>
              <a:t>based </a:t>
            </a:r>
            <a:r>
              <a:rPr lang="en-US" sz="1600" b="0" dirty="0"/>
              <a:t>(NO MV Issues)</a:t>
            </a:r>
            <a:endParaRPr lang="en-US" sz="1600" b="0" dirty="0">
              <a:cs typeface="Arial"/>
            </a:endParaRPr>
          </a:p>
          <a:p>
            <a:pPr marL="883920" lvl="1"/>
            <a:r>
              <a:rPr lang="en-US" sz="1600" b="0" dirty="0"/>
              <a:t>GAFS is from D</a:t>
            </a:r>
            <a:r>
              <a:rPr lang="en-US" sz="1600" b="0" dirty="0" smtClean="0"/>
              <a:t>SR Refresh perspective</a:t>
            </a:r>
            <a:endParaRPr lang="en-US" sz="1600" b="0" dirty="0">
              <a:cs typeface="Arial"/>
            </a:endParaRPr>
          </a:p>
          <a:p>
            <a:r>
              <a:rPr lang="en-US" sz="1600" dirty="0" smtClean="0"/>
              <a:t>DEAMS </a:t>
            </a:r>
            <a:r>
              <a:rPr lang="en-US" sz="1600" dirty="0"/>
              <a:t>and GAFS ODL </a:t>
            </a:r>
            <a:r>
              <a:rPr lang="en-US" sz="1600" dirty="0" smtClean="0"/>
              <a:t>Travel</a:t>
            </a:r>
            <a:endParaRPr lang="en-US" sz="1200" b="0" dirty="0">
              <a:cs typeface="Arial"/>
            </a:endParaRPr>
          </a:p>
          <a:p>
            <a:pPr marL="883920" lvl="1"/>
            <a:r>
              <a:rPr lang="en-US" sz="1600" b="0" dirty="0" smtClean="0"/>
              <a:t>DTS data details – DCMS TFO identifications</a:t>
            </a:r>
            <a:endParaRPr lang="en-US" sz="1600" dirty="0" smtClean="0"/>
          </a:p>
          <a:p>
            <a:r>
              <a:rPr lang="en-US" sz="1600" dirty="0" smtClean="0"/>
              <a:t>FM </a:t>
            </a:r>
            <a:r>
              <a:rPr lang="en-US" sz="1600" dirty="0"/>
              <a:t>Morning Paper – DEAMS CTL information and more</a:t>
            </a:r>
            <a:r>
              <a:rPr lang="en-US" sz="1600" dirty="0" smtClean="0"/>
              <a:t>…</a:t>
            </a:r>
          </a:p>
          <a:p>
            <a:r>
              <a:rPr lang="en-US" sz="1600" dirty="0" smtClean="0">
                <a:cs typeface="Arial"/>
              </a:rPr>
              <a:t>DEAMS Contracts</a:t>
            </a:r>
          </a:p>
          <a:p>
            <a:r>
              <a:rPr lang="en-US" sz="1600" dirty="0" smtClean="0">
                <a:cs typeface="Arial"/>
              </a:rPr>
              <a:t>DEAMS MIPRS/MORDs</a:t>
            </a:r>
            <a:endParaRPr lang="en-US" sz="1600" dirty="0">
              <a:cs typeface="Arial"/>
            </a:endParaRPr>
          </a:p>
          <a:p>
            <a:endParaRPr lang="en-US" sz="1600" dirty="0"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07DF0-AFD3-4345-B9BD-7762D0282F6D}" type="slidenum">
              <a:rPr lang="en-US" altLang="en-US" smtClean="0"/>
              <a:pPr>
                <a:defRPr/>
              </a:pPr>
              <a:t>8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0F1106080C64CBA19FF1C0FBD9210" ma:contentTypeVersion="8" ma:contentTypeDescription="Create a new document." ma:contentTypeScope="" ma:versionID="c6a1425c78bc4e54329510f4fb6f3f92">
  <xsd:schema xmlns:xsd="http://www.w3.org/2001/XMLSchema" xmlns:xs="http://www.w3.org/2001/XMLSchema" xmlns:p="http://schemas.microsoft.com/office/2006/metadata/properties" xmlns:ns2="13c81847-f230-4b5c-935e-ed874c30701f" xmlns:ns3="8747290d-df27-4b77-afeb-c2e468bde29d" xmlns:ns4="7ab23771-a9d7-4546-8935-7c156ab62ecf" targetNamespace="http://schemas.microsoft.com/office/2006/metadata/properties" ma:root="true" ma:fieldsID="200595e9bc3111d80688747942f038d5" ns2:_="" ns3:_="" ns4:_="">
    <xsd:import namespace="13c81847-f230-4b5c-935e-ed874c30701f"/>
    <xsd:import namespace="8747290d-df27-4b77-afeb-c2e468bde29d"/>
    <xsd:import namespace="7ab23771-a9d7-4546-8935-7c156ab62e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81847-f230-4b5c-935e-ed874c3070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47290d-df27-4b77-afeb-c2e468bde2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3771-a9d7-4546-8935-7c156ab62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c81847-f230-4b5c-935e-ed874c30701f">4S77NF54MM7C-1773406347-458</_dlc_DocId>
    <_dlc_DocIdUrl xmlns="13c81847-f230-4b5c-935e-ed874c30701f">
      <Url>https://usaf.dps.mil/sites/10194/Repository/_layouts/15/DocIdRedir.aspx?ID=4S77NF54MM7C-1773406347-458</Url>
      <Description>4S77NF54MM7C-1773406347-458</Description>
    </_dlc_DocIdUrl>
  </documentManagement>
</p:properties>
</file>

<file path=customXml/item4.xml><?xml version="1.0" encoding="utf-8"?>
<LongProperties xmlns="http://schemas.microsoft.com/office/2006/metadata/longPropertie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AB042C-0AEB-4F6E-8574-4D8E3E292FF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DAD078B-915B-46E4-84FC-EA1923850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81847-f230-4b5c-935e-ed874c30701f"/>
    <ds:schemaRef ds:uri="8747290d-df27-4b77-afeb-c2e468bde29d"/>
    <ds:schemaRef ds:uri="7ab23771-a9d7-4546-8935-7c156ab62e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1F4A36-5B19-41BD-A21B-2173B6A60ACC}">
  <ds:schemaRefs>
    <ds:schemaRef ds:uri="http://schemas.microsoft.com/office/2006/metadata/properties"/>
    <ds:schemaRef ds:uri="http://schemas.microsoft.com/office/2006/documentManagement/types"/>
    <ds:schemaRef ds:uri="8747290d-df27-4b77-afeb-c2e468bde29d"/>
    <ds:schemaRef ds:uri="http://purl.org/dc/elements/1.1/"/>
    <ds:schemaRef ds:uri="http://schemas.openxmlformats.org/package/2006/metadata/core-properties"/>
    <ds:schemaRef ds:uri="13c81847-f230-4b5c-935e-ed874c30701f"/>
    <ds:schemaRef ds:uri="http://schemas.microsoft.com/office/infopath/2007/PartnerControls"/>
    <ds:schemaRef ds:uri="http://purl.org/dc/terms/"/>
    <ds:schemaRef ds:uri="7ab23771-a9d7-4546-8935-7c156ab62ecf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1C973A3-C364-4F42-B46F-7778DB1AA90A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E6911D3E-BC48-4BEC-B572-6E6F4671C8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Designs\USAF(Unclas).pot</Template>
  <TotalTime>7945</TotalTime>
  <Words>586</Words>
  <Application>Microsoft Office PowerPoint</Application>
  <PresentationFormat>Widescreen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Franklin Gothic Book</vt:lpstr>
      <vt:lpstr>Times New Roman</vt:lpstr>
      <vt:lpstr>Wingdings</vt:lpstr>
      <vt:lpstr>USAF(Unclas)</vt:lpstr>
      <vt:lpstr>AFAOC Data Analytics: Leveraging business intelligence for Air Force Accounting Operations</vt:lpstr>
      <vt:lpstr>AFAOC Data &amp; Analytics Team</vt:lpstr>
      <vt:lpstr>What is Innovation?</vt:lpstr>
      <vt:lpstr>Iceberg Insights</vt:lpstr>
      <vt:lpstr>Online Community Engagment</vt:lpstr>
      <vt:lpstr>What Do We Do To Innovate?</vt:lpstr>
      <vt:lpstr>What is PowerBI?</vt:lpstr>
      <vt:lpstr>What does AFAOC offer in the Cloud?</vt:lpstr>
    </vt:vector>
  </TitlesOfParts>
  <Company>HQ USAF/______, Pentagon, DC 20330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KOHAKE, LAURA E Lt Col USAF HAF AF/DS</dc:creator>
  <cp:lastModifiedBy>JOHNSON, JOSHUA B CTR USAF AFDW SAF/AFAOC</cp:lastModifiedBy>
  <cp:revision>286</cp:revision>
  <cp:lastPrinted>2001-11-16T21:52:41Z</cp:lastPrinted>
  <dcterms:created xsi:type="dcterms:W3CDTF">2000-04-26T18:38:01Z</dcterms:created>
  <dcterms:modified xsi:type="dcterms:W3CDTF">2022-04-13T18:03:32Z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BOLAND, PAUL S CTR US Air Force HAF SAF/AAIE</vt:lpwstr>
  </property>
  <property fmtid="{D5CDD505-2E9C-101B-9397-08002B2CF9AE}" pid="4" name="display_urn:schemas-microsoft-com:office:office#Author">
    <vt:lpwstr>BOLAND, PAUL S CTR US Air Force HAF SAF/AAIE</vt:lpwstr>
  </property>
  <property fmtid="{D5CDD505-2E9C-101B-9397-08002B2CF9AE}" pid="5" name="ContentTypeId">
    <vt:lpwstr>0x010100EB50F1106080C64CBA19FF1C0FBD9210</vt:lpwstr>
  </property>
  <property fmtid="{D5CDD505-2E9C-101B-9397-08002B2CF9AE}" pid="6" name="_dlc_DocId">
    <vt:lpwstr>4S77NF54MM7C-1773406347-378</vt:lpwstr>
  </property>
  <property fmtid="{D5CDD505-2E9C-101B-9397-08002B2CF9AE}" pid="7" name="_dlc_DocIdItemGuid">
    <vt:lpwstr>a398b690-7927-4467-81bc-36ac5cb16876</vt:lpwstr>
  </property>
  <property fmtid="{D5CDD505-2E9C-101B-9397-08002B2CF9AE}" pid="8" name="_dlc_DocIdUrl">
    <vt:lpwstr>https://usaf.dps.mil/sites/10194/Repository/_layouts/15/DocIdRedir.aspx?ID=4S77NF54MM7C-1773406347-378, 4S77NF54MM7C-1773406347-378</vt:lpwstr>
  </property>
</Properties>
</file>